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slideLayouts/slideLayout13.xml" ContentType="application/vnd.openxmlformats-officedocument.presentationml.slideLayout+xml"/>
  <Override PartName="/ppt/theme/theme13.xml" ContentType="application/vnd.openxmlformats-officedocument.theme+xml"/>
  <Override PartName="/ppt/slideLayouts/slideLayout14.xml" ContentType="application/vnd.openxmlformats-officedocument.presentationml.slideLayout+xml"/>
  <Override PartName="/ppt/theme/theme14.xml" ContentType="application/vnd.openxmlformats-officedocument.theme+xml"/>
  <Override PartName="/ppt/slideLayouts/slideLayout15.xml" ContentType="application/vnd.openxmlformats-officedocument.presentationml.slideLayout+xml"/>
  <Override PartName="/ppt/theme/theme15.xml" ContentType="application/vnd.openxmlformats-officedocument.theme+xml"/>
  <Override PartName="/ppt/slideLayouts/slideLayout16.xml" ContentType="application/vnd.openxmlformats-officedocument.presentationml.slideLayout+xml"/>
  <Override PartName="/ppt/theme/theme16.xml" ContentType="application/vnd.openxmlformats-officedocument.theme+xml"/>
  <Override PartName="/ppt/slideLayouts/slideLayout17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  <p:sldMasterId id="2147483666" r:id="rId2"/>
    <p:sldMasterId id="2147483667" r:id="rId3"/>
    <p:sldMasterId id="2147483668" r:id="rId4"/>
    <p:sldMasterId id="2147483669" r:id="rId5"/>
    <p:sldMasterId id="2147483670" r:id="rId6"/>
    <p:sldMasterId id="2147483671" r:id="rId7"/>
    <p:sldMasterId id="2147483672" r:id="rId8"/>
    <p:sldMasterId id="2147483673" r:id="rId9"/>
    <p:sldMasterId id="2147483674" r:id="rId10"/>
    <p:sldMasterId id="2147483675" r:id="rId11"/>
    <p:sldMasterId id="2147483676" r:id="rId12"/>
    <p:sldMasterId id="2147483677" r:id="rId13"/>
    <p:sldMasterId id="2147483678" r:id="rId14"/>
    <p:sldMasterId id="2147483679" r:id="rId15"/>
    <p:sldMasterId id="2147483680" r:id="rId16"/>
    <p:sldMasterId id="2147483681" r:id="rId17"/>
  </p:sldMasterIdLst>
  <p:notesMasterIdLst>
    <p:notesMasterId r:id="rId26"/>
  </p:notesMasterIdLst>
  <p:sldIdLst>
    <p:sldId id="256" r:id="rId18"/>
    <p:sldId id="280" r:id="rId19"/>
    <p:sldId id="262" r:id="rId20"/>
    <p:sldId id="261" r:id="rId21"/>
    <p:sldId id="285" r:id="rId22"/>
    <p:sldId id="286" r:id="rId23"/>
    <p:sldId id="287" r:id="rId24"/>
    <p:sldId id="288" r:id="rId25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8AEF23-F82A-4D3B-8FDB-FDE8D17EDE26}">
  <a:tblStyle styleId="{298AEF23-F82A-4D3B-8FDB-FDE8D17EDE26}" styleName="Table_0"/>
  <a:tblStyle styleId="{CF0D52D9-BF37-488E-9275-E0ECF1A359C4}" styleName="Table_1"/>
  <a:tblStyle styleId="{3E9AB352-5CA3-43E2-8E15-390EDF7F51F4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075" autoAdjust="0"/>
  </p:normalViewPr>
  <p:slideViewPr>
    <p:cSldViewPr snapToGrid="0">
      <p:cViewPr varScale="1">
        <p:scale>
          <a:sx n="106" d="100"/>
          <a:sy n="106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90"/>
    </p:cViewPr>
  </p:sorterViewPr>
  <p:notesViewPr>
    <p:cSldViewPr snapToGrid="0">
      <p:cViewPr varScale="1">
        <p:scale>
          <a:sx n="56" d="100"/>
          <a:sy n="56" d="100"/>
        </p:scale>
        <p:origin x="-90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03274" y="4343400"/>
            <a:ext cx="5476874" cy="4430711"/>
          </a:xfrm>
          <a:prstGeom prst="rect">
            <a:avLst/>
          </a:prstGeom>
          <a:noFill/>
          <a:ln>
            <a:noFill/>
          </a:ln>
        </p:spPr>
        <p:txBody>
          <a:bodyPr lIns="90675" tIns="90675" rIns="90675" bIns="9067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sldNum" idx="12"/>
          </p:nvPr>
        </p:nvSpPr>
        <p:spPr>
          <a:xfrm>
            <a:off x="3973512" y="8831262"/>
            <a:ext cx="3036886" cy="465137"/>
          </a:xfrm>
          <a:prstGeom prst="rect">
            <a:avLst/>
          </a:prstGeom>
          <a:noFill/>
          <a:ln>
            <a:noFill/>
          </a:ln>
        </p:spPr>
        <p:txBody>
          <a:bodyPr lIns="91394" tIns="91394" rIns="91394" bIns="91394" anchor="b" anchorCtr="0">
            <a:noAutofit/>
          </a:bodyPr>
          <a:lstStyle/>
          <a:p>
            <a:pPr indent="88171">
              <a:buClr>
                <a:srgbClr val="000000"/>
              </a:buClr>
            </a:pPr>
            <a:endParaRPr lang="en-US" smtClean="0"/>
          </a:p>
          <a:p>
            <a:pPr lvl="1" indent="88171">
              <a:buClr>
                <a:srgbClr val="000000"/>
              </a:buClr>
            </a:pPr>
            <a:endParaRPr lang="en-US" smtClean="0"/>
          </a:p>
          <a:p>
            <a:pPr lvl="2" indent="88171">
              <a:buClr>
                <a:srgbClr val="000000"/>
              </a:buClr>
            </a:pPr>
            <a:endParaRPr lang="en-US" smtClean="0"/>
          </a:p>
          <a:p>
            <a:pPr lvl="3" indent="88171">
              <a:buClr>
                <a:srgbClr val="000000"/>
              </a:buClr>
            </a:pPr>
            <a:endParaRPr lang="en-US" smtClean="0"/>
          </a:p>
          <a:p>
            <a:pPr lvl="4" indent="88171">
              <a:buClr>
                <a:srgbClr val="000000"/>
              </a:buClr>
            </a:pPr>
            <a:endParaRPr lang="en-US" smtClean="0"/>
          </a:p>
          <a:p>
            <a:pPr lvl="5" indent="88171">
              <a:buClr>
                <a:srgbClr val="000000"/>
              </a:buClr>
            </a:pPr>
            <a:endParaRPr lang="en-US" smtClean="0"/>
          </a:p>
          <a:p>
            <a:pPr lvl="6" indent="88171">
              <a:buClr>
                <a:srgbClr val="000000"/>
              </a:buClr>
            </a:pPr>
            <a:endParaRPr lang="en-US" smtClean="0"/>
          </a:p>
          <a:p>
            <a:pPr lvl="7" indent="88171">
              <a:buClr>
                <a:srgbClr val="000000"/>
              </a:buClr>
            </a:pPr>
            <a:endParaRPr lang="en-US" smtClean="0"/>
          </a:p>
          <a:p>
            <a:pPr lvl="8" indent="88171">
              <a:buClr>
                <a:srgbClr val="000000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627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803274" y="4343400"/>
            <a:ext cx="5476874" cy="4430711"/>
          </a:xfrm>
          <a:prstGeom prst="rect">
            <a:avLst/>
          </a:prstGeom>
          <a:noFill/>
          <a:ln>
            <a:noFill/>
          </a:ln>
        </p:spPr>
        <p:txBody>
          <a:bodyPr lIns="93527" tIns="46763" rIns="93527" bIns="46763" anchor="t" anchorCtr="0">
            <a:noAutofit/>
          </a:bodyPr>
          <a:lstStyle/>
          <a:p>
            <a:endParaRPr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Shape 178"/>
          <p:cNvSpPr txBox="1"/>
          <p:nvPr/>
        </p:nvSpPr>
        <p:spPr>
          <a:xfrm>
            <a:off x="3973512" y="8831262"/>
            <a:ext cx="3036886" cy="465137"/>
          </a:xfrm>
          <a:prstGeom prst="rect">
            <a:avLst/>
          </a:prstGeom>
          <a:noFill/>
          <a:ln>
            <a:noFill/>
          </a:ln>
        </p:spPr>
        <p:txBody>
          <a:bodyPr lIns="93527" tIns="46763" rIns="93527" bIns="46763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r>
              <a:rPr lang="en-US" sz="120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624135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indent="88171">
              <a:buClr>
                <a:srgbClr val="000000"/>
              </a:buClr>
            </a:pPr>
            <a:endParaRPr lang="en-US"/>
          </a:p>
          <a:p>
            <a:pPr lvl="1" indent="88171">
              <a:buClr>
                <a:srgbClr val="000000"/>
              </a:buClr>
            </a:pPr>
            <a:endParaRPr lang="en-US"/>
          </a:p>
          <a:p>
            <a:pPr lvl="2" indent="88171">
              <a:buClr>
                <a:srgbClr val="000000"/>
              </a:buClr>
            </a:pPr>
            <a:endParaRPr lang="en-US"/>
          </a:p>
          <a:p>
            <a:pPr lvl="3" indent="88171">
              <a:buClr>
                <a:srgbClr val="000000"/>
              </a:buClr>
            </a:pPr>
            <a:endParaRPr lang="en-US"/>
          </a:p>
          <a:p>
            <a:pPr lvl="4" indent="88171">
              <a:buClr>
                <a:srgbClr val="000000"/>
              </a:buClr>
            </a:pPr>
            <a:endParaRPr lang="en-US"/>
          </a:p>
          <a:p>
            <a:pPr lvl="5" indent="88171">
              <a:buClr>
                <a:srgbClr val="000000"/>
              </a:buClr>
            </a:pPr>
            <a:endParaRPr lang="en-US"/>
          </a:p>
          <a:p>
            <a:pPr lvl="6" indent="88171">
              <a:buClr>
                <a:srgbClr val="000000"/>
              </a:buClr>
            </a:pPr>
            <a:endParaRPr lang="en-US"/>
          </a:p>
          <a:p>
            <a:pPr lvl="7" indent="88171">
              <a:buClr>
                <a:srgbClr val="000000"/>
              </a:buClr>
            </a:pPr>
            <a:endParaRPr lang="en-US"/>
          </a:p>
          <a:p>
            <a:pPr lvl="8" indent="88171">
              <a:buClr>
                <a:srgbClr val="000000"/>
              </a:buClr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56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803274" y="4343400"/>
            <a:ext cx="5476874" cy="4430711"/>
          </a:xfrm>
          <a:prstGeom prst="rect">
            <a:avLst/>
          </a:prstGeom>
        </p:spPr>
        <p:txBody>
          <a:bodyPr lIns="90675" tIns="90675" rIns="90675" bIns="90675" anchor="ctr" anchorCtr="0">
            <a:noAutofit/>
          </a:bodyPr>
          <a:lstStyle/>
          <a:p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44174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803274" y="4343400"/>
            <a:ext cx="5476874" cy="4430711"/>
          </a:xfrm>
          <a:prstGeom prst="rect">
            <a:avLst/>
          </a:prstGeom>
        </p:spPr>
        <p:txBody>
          <a:bodyPr lIns="90675" tIns="90675" rIns="90675" bIns="90675" anchor="ctr" anchorCtr="0">
            <a:noAutofit/>
          </a:bodyPr>
          <a:lstStyle/>
          <a:p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33685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 rot="5400000">
            <a:off x="2309017" y="-251619"/>
            <a:ext cx="452596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90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127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90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127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2"/>
          </p:nvPr>
        </p:nvSpPr>
        <p:spPr>
          <a:xfrm>
            <a:off x="457200" y="2316159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3"/>
          </p:nvPr>
        </p:nvSpPr>
        <p:spPr>
          <a:xfrm>
            <a:off x="4645025" y="1676400"/>
            <a:ext cx="404177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4"/>
          </p:nvPr>
        </p:nvSpPr>
        <p:spPr>
          <a:xfrm>
            <a:off x="4645025" y="2316159"/>
            <a:ext cx="4041772" cy="39512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447800" y="228600"/>
            <a:ext cx="6172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E276B-F0D1-4C4D-87A4-5977F89AC4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905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93660"/>
            <a:ext cx="8229600" cy="896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50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indent="-190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indent="127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indent="-127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27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3" cy="39512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93660"/>
            <a:ext cx="8229600" cy="896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016750" y="64928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 rot="-2700000">
            <a:off x="6248399" y="5105398"/>
            <a:ext cx="28956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rgbClr val="DDDDD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w="5715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1" name="Shape 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07385" y="71435"/>
            <a:ext cx="76041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6200" y="80960"/>
            <a:ext cx="788985" cy="78581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3"/>
          <p:cNvSpPr txBox="1"/>
          <p:nvPr/>
        </p:nvSpPr>
        <p:spPr>
          <a:xfrm>
            <a:off x="0" y="6529387"/>
            <a:ext cx="9144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82" r:id="rId3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 rot="-2700000">
            <a:off x="6248399" y="5105398"/>
            <a:ext cx="28956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rgbClr val="DDDDD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</a:p>
        </p:txBody>
      </p:sp>
      <p:cxnSp>
        <p:nvCxnSpPr>
          <p:cNvPr id="147" name="Shape 147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w="5715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48" name="Shape 1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7385" y="71435"/>
            <a:ext cx="76041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" y="80960"/>
            <a:ext cx="788985" cy="78581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 txBox="1"/>
          <p:nvPr/>
        </p:nvSpPr>
        <p:spPr>
          <a:xfrm>
            <a:off x="0" y="6529387"/>
            <a:ext cx="9144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57200" y="93660"/>
            <a:ext cx="8229600" cy="896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7010400" y="648493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/>
        </p:nvSpPr>
        <p:spPr>
          <a:xfrm rot="-2700000">
            <a:off x="6248399" y="5105398"/>
            <a:ext cx="28956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rgbClr val="DDDDD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</a:p>
        </p:txBody>
      </p:sp>
      <p:cxnSp>
        <p:nvCxnSpPr>
          <p:cNvPr id="158" name="Shape 158"/>
          <p:cNvCxnSpPr/>
          <p:nvPr/>
        </p:nvCxnSpPr>
        <p:spPr>
          <a:xfrm>
            <a:off x="228600" y="990600"/>
            <a:ext cx="8686800" cy="0"/>
          </a:xfrm>
          <a:prstGeom prst="straightConnector1">
            <a:avLst/>
          </a:prstGeom>
          <a:noFill/>
          <a:ln w="57150" cap="rnd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159" name="Shape 1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7385" y="71435"/>
            <a:ext cx="76041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Shape 16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" y="80960"/>
            <a:ext cx="788985" cy="78581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/>
        </p:nvSpPr>
        <p:spPr>
          <a:xfrm>
            <a:off x="0" y="6529387"/>
            <a:ext cx="9144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93660"/>
            <a:ext cx="8229600" cy="896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64" name="Shape 164"/>
          <p:cNvSpPr txBox="1"/>
          <p:nvPr/>
        </p:nvSpPr>
        <p:spPr>
          <a:xfrm>
            <a:off x="70866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93660"/>
            <a:ext cx="8229600" cy="896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016750" y="6492875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22"/>
          <p:cNvSpPr txBox="1"/>
          <p:nvPr/>
        </p:nvSpPr>
        <p:spPr>
          <a:xfrm rot="-2700000">
            <a:off x="6248399" y="5105398"/>
            <a:ext cx="28956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rgbClr val="DDDDD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07385" y="71435"/>
            <a:ext cx="76041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" y="80960"/>
            <a:ext cx="788985" cy="78581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Shape 25"/>
          <p:cNvSpPr txBox="1"/>
          <p:nvPr/>
        </p:nvSpPr>
        <p:spPr>
          <a:xfrm>
            <a:off x="0" y="6529387"/>
            <a:ext cx="9144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/>
        </p:nvSpPr>
        <p:spPr>
          <a:xfrm rot="-2700000">
            <a:off x="6248399" y="5105398"/>
            <a:ext cx="2895600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DDDD"/>
              </a:buClr>
              <a:buSzPct val="25000"/>
              <a:buFont typeface="Times New Roman"/>
              <a:buNone/>
            </a:pPr>
            <a:r>
              <a:rPr lang="en-US" sz="4000" b="0" i="0" u="none" strike="noStrike" cap="none" baseline="0">
                <a:solidFill>
                  <a:srgbClr val="DDDDD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</a:t>
            </a:r>
          </a:p>
        </p:txBody>
      </p:sp>
      <p:pic>
        <p:nvPicPr>
          <p:cNvPr id="34" name="Shape 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7385" y="71435"/>
            <a:ext cx="76041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Shape 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200" y="80960"/>
            <a:ext cx="788985" cy="78581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/>
        </p:nvSpPr>
        <p:spPr>
          <a:xfrm>
            <a:off x="0" y="6529387"/>
            <a:ext cx="91440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93660"/>
            <a:ext cx="8229600" cy="8969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10400" y="6484937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50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90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127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27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marL="2743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marL="3657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8890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2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371600" lvl="3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0" lvl="4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0" lvl="5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743200" lvl="6" indent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00400" lvl="7" indent="0">
              <a:spcBef>
                <a:spcPts val="0"/>
              </a:spcBef>
              <a:buClr>
                <a:srgbClr val="000000"/>
              </a:buClr>
              <a:buFont typeface="Courier New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657600" lvl="8" indent="0">
              <a:spcBef>
                <a:spcPts val="0"/>
              </a:spcBef>
              <a:buClr>
                <a:srgbClr val="000000"/>
              </a:buClr>
              <a:buFont typeface="Noto Symbo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gif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gif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304800" y="1219200"/>
            <a:ext cx="8458200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6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Oceanic and Atmospheric Administration‘s (NOAA)</a:t>
            </a:r>
            <a:b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National Weather Service (NWS)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9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9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800" b="1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NWS </a:t>
            </a:r>
            <a:r>
              <a:rPr lang="en-US" sz="2800" b="1" dirty="0" smtClean="0">
                <a:latin typeface="Calibri"/>
                <a:ea typeface="Calibri"/>
                <a:cs typeface="Calibri"/>
                <a:sym typeface="Calibri"/>
              </a:rPr>
              <a:t>Use of Direct Broadcast Geostationary Weather Satellite Data</a:t>
            </a:r>
            <a:endParaRPr lang="en-US" sz="2800" b="1" i="0" u="none" strike="noStrike" cap="none" baseline="0" dirty="0" smtClea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endParaRPr sz="2400" b="1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March 27</a:t>
            </a:r>
            <a:r>
              <a:rPr lang="en-US" sz="2000" b="0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0" i="0" u="none" strike="noStrike" cap="none" baseline="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2015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400" dirty="0" smtClean="0">
                <a:latin typeface="Calibri"/>
                <a:ea typeface="Calibri"/>
                <a:cs typeface="Calibri"/>
                <a:sym typeface="Calibri"/>
              </a:rPr>
              <a:t>Mike Johnson, PhD</a:t>
            </a:r>
            <a:endParaRPr lang="en-US"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2000" dirty="0" smtClean="0">
                <a:latin typeface="Calibri"/>
                <a:ea typeface="Calibri"/>
                <a:cs typeface="Calibri"/>
                <a:sym typeface="Calibri"/>
              </a:rPr>
              <a:t>Satellite Team Lead, Office of Science and Technology</a:t>
            </a:r>
            <a:endParaRPr lang="en-US" sz="20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4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200" b="0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400" b="0" i="1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2400" b="0" i="1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4" name="Shape 174"/>
          <p:cNvCxnSpPr/>
          <p:nvPr/>
        </p:nvCxnSpPr>
        <p:spPr>
          <a:xfrm>
            <a:off x="228600" y="5638800"/>
            <a:ext cx="8686800" cy="0"/>
          </a:xfrm>
          <a:prstGeom prst="straightConnector1">
            <a:avLst/>
          </a:prstGeom>
          <a:noFill/>
          <a:ln w="25400" cap="flat">
            <a:solidFill>
              <a:srgbClr val="4A7DBB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Product Generation Features</a:t>
            </a:r>
            <a:endParaRPr lang="en-US" dirty="0"/>
          </a:p>
        </p:txBody>
      </p:sp>
      <p:pic>
        <p:nvPicPr>
          <p:cNvPr id="9" name="Picture 8" descr="Picture 4_crop.jpg"/>
          <p:cNvPicPr>
            <a:picLocks/>
          </p:cNvPicPr>
          <p:nvPr/>
        </p:nvPicPr>
        <p:blipFill>
          <a:blip r:embed="rId3">
            <a:lum bright="-7000"/>
          </a:blip>
          <a:stretch>
            <a:fillRect/>
          </a:stretch>
        </p:blipFill>
        <p:spPr>
          <a:xfrm>
            <a:off x="3703320" y="2125266"/>
            <a:ext cx="4718505" cy="3668879"/>
          </a:xfrm>
          <a:prstGeom prst="rect">
            <a:avLst/>
          </a:prstGeom>
        </p:spPr>
      </p:pic>
      <p:pic>
        <p:nvPicPr>
          <p:cNvPr id="8" name="Picture 6" descr="http://www.animatedgif.net/arrowpointers/arrtan_e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68737">
            <a:off x="6405223" y="3901707"/>
            <a:ext cx="1887785" cy="7551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animatedgif.net/arrowpointers/arrtan_e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36784">
            <a:off x="6241048" y="3875385"/>
            <a:ext cx="1830992" cy="73240"/>
          </a:xfrm>
          <a:prstGeom prst="rect">
            <a:avLst/>
          </a:prstGeom>
          <a:noFill/>
          <a:effectLst>
            <a:glow rad="228600">
              <a:schemeClr val="accent6">
                <a:lumMod val="20000"/>
                <a:lumOff val="80000"/>
                <a:alpha val="40000"/>
              </a:schemeClr>
            </a:glow>
            <a:outerShdw blurRad="50800" dist="38100" dir="2700000" algn="tl" rotWithShape="0">
              <a:schemeClr val="accent6">
                <a:lumMod val="20000"/>
                <a:lumOff val="80000"/>
                <a:alpha val="4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image44.pn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7364185" y="4931538"/>
            <a:ext cx="554198" cy="504344"/>
          </a:xfrm>
          <a:prstGeom prst="rect">
            <a:avLst/>
          </a:prstGeom>
        </p:spPr>
      </p:pic>
      <p:pic>
        <p:nvPicPr>
          <p:cNvPr id="11" name="Picture 10" descr="image14.pn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9890" y="3863436"/>
            <a:ext cx="1065564" cy="508084"/>
          </a:xfrm>
          <a:prstGeom prst="rect">
            <a:avLst/>
          </a:prstGeom>
        </p:spPr>
      </p:pic>
      <p:pic>
        <p:nvPicPr>
          <p:cNvPr id="1028" name="Picture 4" descr="http://www.animatedgif.net/arrowpointers/arrltan_e0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87413">
            <a:off x="5678497" y="3339220"/>
            <a:ext cx="1317851" cy="5271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1" descr="GOES-R Spacecraft - Medium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 bwMode="auto">
          <a:xfrm rot="18926452">
            <a:off x="6645702" y="2087867"/>
            <a:ext cx="720328" cy="80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>
                <a:alpha val="43000"/>
              </a:schemeClr>
            </a:outerShdw>
          </a:effec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7362514" y="2222422"/>
            <a:ext cx="92416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50" b="1" dirty="0">
                <a:solidFill>
                  <a:schemeClr val="bg1"/>
                </a:solidFill>
              </a:rPr>
              <a:t>GOES-East</a:t>
            </a:r>
          </a:p>
          <a:p>
            <a:r>
              <a:rPr lang="en-US" sz="1350" dirty="0">
                <a:solidFill>
                  <a:schemeClr val="bg1"/>
                </a:solidFill>
              </a:rPr>
              <a:t>75</a:t>
            </a:r>
            <a:r>
              <a:rPr lang="en-US" sz="1350" dirty="0">
                <a:solidFill>
                  <a:schemeClr val="bg1"/>
                </a:solidFill>
                <a:cs typeface="Arial" charset="0"/>
              </a:rPr>
              <a:t>° West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 rot="4627579">
            <a:off x="5974291" y="3727324"/>
            <a:ext cx="192533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5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Command and Control, Mission Data, GRB</a:t>
            </a:r>
            <a:endParaRPr lang="en-US" sz="1050" i="1" dirty="0">
              <a:solidFill>
                <a:schemeClr val="accent6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 rot="4586490">
            <a:off x="6956603" y="3658287"/>
            <a:ext cx="1089721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GRB Uplink</a:t>
            </a:r>
            <a:endParaRPr lang="en-US" sz="1050" i="1" dirty="0">
              <a:solidFill>
                <a:schemeClr val="accent2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 rot="18025375">
            <a:off x="5669488" y="2956006"/>
            <a:ext cx="125068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GRB downlink</a:t>
            </a:r>
            <a:endParaRPr lang="en-US" sz="1050" i="1" dirty="0">
              <a:solidFill>
                <a:schemeClr val="accent4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pic>
        <p:nvPicPr>
          <p:cNvPr id="19" name="Picture 41" descr="GOES-R Spacecraft - Medium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 bwMode="auto">
          <a:xfrm rot="18926452">
            <a:off x="3922713" y="2136097"/>
            <a:ext cx="720328" cy="80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chemeClr val="bg1">
                <a:alpha val="43000"/>
              </a:schemeClr>
            </a:outerShdw>
          </a:effectLst>
        </p:spPr>
      </p:pic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4086183" y="2216844"/>
            <a:ext cx="152698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350" b="1" dirty="0">
                <a:solidFill>
                  <a:schemeClr val="bg1"/>
                </a:solidFill>
              </a:rPr>
              <a:t>GOES-West</a:t>
            </a:r>
          </a:p>
          <a:p>
            <a:pPr algn="r"/>
            <a:r>
              <a:rPr lang="en-US" sz="1350" dirty="0">
                <a:solidFill>
                  <a:schemeClr val="bg1"/>
                </a:solidFill>
              </a:rPr>
              <a:t>137</a:t>
            </a:r>
            <a:r>
              <a:rPr lang="en-US" sz="1350" dirty="0">
                <a:solidFill>
                  <a:schemeClr val="bg1"/>
                </a:solidFill>
                <a:cs typeface="Arial" charset="0"/>
              </a:rPr>
              <a:t>° West</a:t>
            </a:r>
          </a:p>
        </p:txBody>
      </p:sp>
      <p:pic>
        <p:nvPicPr>
          <p:cNvPr id="21" name="Picture 4" descr="http://www.animatedgif.net/arrowpointers/arrltan_e0.gif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620485">
            <a:off x="4795423" y="3384220"/>
            <a:ext cx="1317851" cy="52715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 Box 12"/>
          <p:cNvSpPr txBox="1">
            <a:spLocks noChangeArrowheads="1"/>
          </p:cNvSpPr>
          <p:nvPr/>
        </p:nvSpPr>
        <p:spPr bwMode="auto">
          <a:xfrm rot="2733027">
            <a:off x="4697182" y="3352456"/>
            <a:ext cx="1250689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5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GRB downlink</a:t>
            </a:r>
            <a:endParaRPr lang="en-US" sz="1050" i="1" dirty="0">
              <a:solidFill>
                <a:schemeClr val="accent4">
                  <a:lumMod val="20000"/>
                  <a:lumOff val="80000"/>
                </a:schemeClr>
              </a:solidFill>
              <a:cs typeface="Arial" charset="0"/>
            </a:endParaRP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4512010" y="5360138"/>
            <a:ext cx="329323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5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Wallops Command and Data Acquisition Station (WCDAS)</a:t>
            </a:r>
            <a:r>
              <a:rPr lang="en-US" sz="105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-128"/>
              </a:rPr>
              <a:t> – Wallops, VA</a:t>
            </a: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4311397" y="4328258"/>
            <a:ext cx="249742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05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NOAA Satellite Operations Facility (NSOF)</a:t>
            </a:r>
            <a:r>
              <a:rPr lang="en-US" sz="105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–</a:t>
            </a:r>
            <a:r>
              <a:rPr lang="en-US" sz="105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05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Suitland, MD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3849" y="1015832"/>
            <a:ext cx="3299825" cy="341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Continuous, real time product generation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latency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E.g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. Cloud and Moisture Imagery (KPPs): CONUS and Full Disk – 50 seconds; Mesoscale – 23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seconds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dirty="0"/>
              <a:t>High Reliability 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a minimum Operational availability of 0.9999, averaged over a 30-day period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2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06916" y="5805478"/>
            <a:ext cx="34424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Only Primary Operational Concept is Shown</a:t>
            </a:r>
            <a:endParaRPr lang="en-US" sz="1400" b="1" i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636244" y="4440843"/>
            <a:ext cx="1643060" cy="1291787"/>
            <a:chOff x="1359791" y="4494008"/>
            <a:chExt cx="1643060" cy="1291787"/>
          </a:xfrm>
        </p:grpSpPr>
        <p:pic>
          <p:nvPicPr>
            <p:cNvPr id="26" name="Picture 8" descr="http://www.goes-r.gov/spacesegment/images/sEISS_space_weather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5576" y="5154614"/>
              <a:ext cx="673614" cy="6311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4" descr="http://cimss.ssec.wisc.edu/goes_r/proving-ground/pg_sample_images_4s.jp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1359791" y="4901072"/>
              <a:ext cx="942592" cy="5691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4676" y="4494008"/>
              <a:ext cx="638175" cy="638175"/>
            </a:xfrm>
            <a:prstGeom prst="rect">
              <a:avLst/>
            </a:prstGeom>
          </p:spPr>
        </p:pic>
      </p:grpSp>
      <p:sp>
        <p:nvSpPr>
          <p:cNvPr id="29" name="Notched Right Arrow 28"/>
          <p:cNvSpPr/>
          <p:nvPr/>
        </p:nvSpPr>
        <p:spPr>
          <a:xfrm rot="10800000">
            <a:off x="3109181" y="5172773"/>
            <a:ext cx="469826" cy="323592"/>
          </a:xfrm>
          <a:prstGeom prst="notched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16958" y="5132183"/>
            <a:ext cx="172463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Mode 4</a:t>
            </a:r>
          </a:p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L1b – 0.96 TB/Day</a:t>
            </a:r>
          </a:p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L2+ - 0.93 TB/day</a:t>
            </a:r>
          </a:p>
          <a:p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Compressed</a:t>
            </a:r>
            <a:r>
              <a:rPr lang="en-US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  <a:endParaRPr lang="en-US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6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76200" y="6477000"/>
            <a:ext cx="8915400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* NWS Sites Receiving GOES-R/Himawari Antennas.   Some spare antennas not shown.   All antennas are passive (receive only) antennas.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952500" y="399452"/>
            <a:ext cx="71627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24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2400" b="0" i="0" u="none" strike="noStrike" cap="none" baseline="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 l="5833" t="10566" r="4811"/>
          <a:stretch/>
        </p:blipFill>
        <p:spPr>
          <a:xfrm>
            <a:off x="831654" y="1080770"/>
            <a:ext cx="7474145" cy="5472429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 txBox="1"/>
          <p:nvPr/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lang="en-US" sz="1200" b="0" i="0" u="none" strike="noStrike" cap="none" baseline="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211"/>
          <p:cNvSpPr txBox="1"/>
          <p:nvPr/>
        </p:nvSpPr>
        <p:spPr>
          <a:xfrm>
            <a:off x="685800" y="152400"/>
            <a:ext cx="73913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NWS GRB/H8 Antenna Systems Project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" name="Shape 209"/>
          <p:cNvGraphicFramePr/>
          <p:nvPr/>
        </p:nvGraphicFramePr>
        <p:xfrm>
          <a:off x="762000" y="1937827"/>
          <a:ext cx="7239000" cy="2547490"/>
        </p:xfrm>
        <a:graphic>
          <a:graphicData uri="http://schemas.openxmlformats.org/drawingml/2006/table">
            <a:tbl>
              <a:tblPr>
                <a:noFill/>
                <a:tableStyleId>{298AEF23-F82A-4D3B-8FDB-FDE8D17EDE26}</a:tableStyleId>
              </a:tblPr>
              <a:tblGrid>
                <a:gridCol w="381000"/>
                <a:gridCol w="2667000"/>
                <a:gridCol w="1243150"/>
                <a:gridCol w="932850"/>
                <a:gridCol w="1007500"/>
                <a:gridCol w="1007500"/>
              </a:tblGrid>
              <a:tr h="222750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000" u="none" strike="noStrike" cap="none" baseline="0" dirty="0">
                        <a:solidFill>
                          <a:schemeClr val="lt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1" u="none" strike="noStrike" cap="none" baseline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NWS Office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1" u="none" strike="noStrike" cap="none" baseline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Location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1" u="none" strike="noStrike" cap="none" baseline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Have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1" u="none" strike="noStrike" cap="none" baseline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GOES Antennas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1" u="none" strike="noStrike" cap="none" baseline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Planned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1" u="none" strike="noStrike" cap="none" baseline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GOES-R Antennas*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1" u="none" strike="noStrike" cap="none" baseline="0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Himawari Antennas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2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Alaska Region Headquarters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Anchorage, AK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 (TBD)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Aviation Weather Center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Kansas City, MO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E, W, S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u="none" strike="noStrike" cap="none" baseline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National Hurricane Center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Miami, FL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E, W, S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u="none" strike="noStrike" cap="none" baseline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Pacific Region Headquarters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Honolulu, HI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Space Weather Prediction Center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Boulder, CO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E, W, S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u="none" strike="noStrike" cap="none" baseline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7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Storm Prediction Center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Norman, OK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E, W, S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u="none" strike="noStrike" cap="none" baseline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b="0" i="0" u="none" strike="noStrike" cap="none" baseline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NOAA Center for Weather and Climate Prediction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College Park, MD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u="none" strike="noStrike" cap="none" baseline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E, W, </a:t>
                      </a:r>
                      <a:r>
                        <a:rPr lang="en-US" sz="1200" u="none" strike="noStrike" cap="none" baseline="0" dirty="0" smtClean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</a:t>
                      </a:r>
                      <a:endParaRPr lang="en-US" sz="1200" u="none" strike="noStrike" cap="none" baseline="0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u="none" strike="noStrike" cap="none" baseline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Weather Forecast Office, Guam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Barrigada, GU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u="none" strike="noStrike" cap="none" baseline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1200" u="none" strike="noStrike" cap="none" baseline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en-US" sz="1200" u="none" strike="noStrike" cap="none" baseline="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X</a:t>
                      </a:r>
                    </a:p>
                  </a:txBody>
                  <a:tcPr marL="62850" marR="62850" marT="0" marB="0" anchor="ctr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0" name="Shape 210"/>
          <p:cNvSpPr txBox="1"/>
          <p:nvPr/>
        </p:nvSpPr>
        <p:spPr>
          <a:xfrm>
            <a:off x="2590800" y="4706778"/>
            <a:ext cx="3805850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    E – GOES-R East,    W- GOES-R West,   S- GOES-R Spare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85800" y="152400"/>
            <a:ext cx="73913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NWS GRB/H8 Antenna Systems Project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2681283" y="1295400"/>
            <a:ext cx="3874778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6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NWS Sites Receiving GRB/H8 Antennas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70104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US" sz="1200" b="0" i="0" u="none" strike="noStrike" cap="none" baseline="0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0" indent="-342900">
              <a:buFont typeface="+mj-lt"/>
              <a:buAutoNum type="arabicPeriod"/>
            </a:pPr>
            <a:r>
              <a:rPr lang="en-US" sz="2400" dirty="0" smtClean="0"/>
              <a:t>Alaska Region (Anchorage, AK)</a:t>
            </a:r>
          </a:p>
          <a:p>
            <a:pPr marL="1035050" lvl="1" indent="-342900">
              <a:spcAft>
                <a:spcPts val="1200"/>
              </a:spcAft>
            </a:pPr>
            <a:r>
              <a:rPr lang="en-US" sz="2000" dirty="0" smtClean="0"/>
              <a:t>Aviation (Volcanic Ash Center, Aviation Weather Unit), Marine, Fire Weather, Public Forecast &amp; Warning</a:t>
            </a:r>
          </a:p>
          <a:p>
            <a:pPr marL="635000" indent="-342900">
              <a:buFont typeface="+mj-lt"/>
              <a:buAutoNum type="arabicPeriod"/>
            </a:pPr>
            <a:r>
              <a:rPr lang="en-US" sz="2400" dirty="0" smtClean="0"/>
              <a:t>Aviation Weather Center (Kansas City, MO)</a:t>
            </a:r>
          </a:p>
          <a:p>
            <a:pPr marL="1035050" lvl="1" indent="-342900">
              <a:spcAft>
                <a:spcPts val="1200"/>
              </a:spcAft>
            </a:pPr>
            <a:r>
              <a:rPr lang="en-US" sz="2000" dirty="0" smtClean="0"/>
              <a:t>Weather Guidance, Warning and Forecasts for Domestic and International Aviation</a:t>
            </a:r>
          </a:p>
          <a:p>
            <a:pPr marL="635000" indent="-342900">
              <a:buFont typeface="+mj-lt"/>
              <a:buAutoNum type="arabicPeriod"/>
            </a:pPr>
            <a:r>
              <a:rPr lang="en-US" sz="2400" dirty="0" smtClean="0"/>
              <a:t>National Hurricane Center (Miami, FL)</a:t>
            </a:r>
          </a:p>
          <a:p>
            <a:pPr marL="1035050" lvl="1" indent="-342900">
              <a:spcAft>
                <a:spcPts val="1200"/>
              </a:spcAft>
            </a:pPr>
            <a:r>
              <a:rPr lang="en-US" sz="2000" dirty="0" smtClean="0"/>
              <a:t>Tropical Weather Guidance and Forecasts, Tropical Cyclone Watches and Warnings</a:t>
            </a:r>
          </a:p>
          <a:p>
            <a:pPr marL="635000" indent="-342900">
              <a:buFont typeface="+mj-lt"/>
              <a:buAutoNum type="arabicPeriod"/>
            </a:pPr>
            <a:r>
              <a:rPr lang="en-US" sz="2400" dirty="0" smtClean="0"/>
              <a:t>Pacific Region (Honolulu, HI &amp; Guam...H8 only in Guam)</a:t>
            </a:r>
          </a:p>
          <a:p>
            <a:pPr marL="1035050" lvl="1" indent="-342900"/>
            <a:r>
              <a:rPr lang="en-US" sz="2000" dirty="0" smtClean="0"/>
              <a:t>Aviation, Marine, Tropical (Central Pacific Hurricane Center), Public Forecast &amp; Warning</a:t>
            </a:r>
          </a:p>
          <a:p>
            <a:pPr marL="692150" lvl="1" indent="0">
              <a:buNone/>
            </a:pPr>
            <a:endParaRPr lang="en-US" dirty="0"/>
          </a:p>
        </p:txBody>
      </p:sp>
      <p:sp>
        <p:nvSpPr>
          <p:cNvPr id="3" name="Shape 326"/>
          <p:cNvSpPr txBox="1"/>
          <p:nvPr/>
        </p:nvSpPr>
        <p:spPr>
          <a:xfrm>
            <a:off x="865099" y="152400"/>
            <a:ext cx="73913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NWS DB Site-by-Site Weather Support </a:t>
            </a:r>
          </a:p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(Missions - Slide 1)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1460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9300" indent="-457200">
              <a:buFont typeface="+mj-lt"/>
              <a:buAutoNum type="arabicPeriod" startAt="5"/>
            </a:pPr>
            <a:r>
              <a:rPr lang="en-US" sz="2400" dirty="0" smtClean="0"/>
              <a:t>Space Weather Prediction Center (Boulder, CO)</a:t>
            </a:r>
          </a:p>
          <a:p>
            <a:pPr marL="1035050" lvl="1" indent="-342900"/>
            <a:r>
              <a:rPr lang="en-US" sz="2000" dirty="0" smtClean="0"/>
              <a:t>Space Weather Monitoring, Warning and Forecasting</a:t>
            </a:r>
          </a:p>
          <a:p>
            <a:pPr marL="1035050" lvl="1" indent="-342900"/>
            <a:r>
              <a:rPr lang="en-US" sz="2000" dirty="0" smtClean="0"/>
              <a:t>Additional Notes:</a:t>
            </a:r>
          </a:p>
          <a:p>
            <a:pPr marL="1435100" lvl="2" indent="-342900"/>
            <a:r>
              <a:rPr lang="en-US" sz="2000" dirty="0" smtClean="0"/>
              <a:t>Unique for GOES-R use in that products will be produced on-site and sourced directly from DB antenna</a:t>
            </a:r>
          </a:p>
          <a:p>
            <a:pPr marL="1435100" lvl="2" indent="-342900">
              <a:spcAft>
                <a:spcPts val="1200"/>
              </a:spcAft>
            </a:pPr>
            <a:r>
              <a:rPr lang="en-US" sz="2000" dirty="0" smtClean="0"/>
              <a:t>SWPC looks at impacts caused by Solar Activity</a:t>
            </a:r>
          </a:p>
          <a:p>
            <a:pPr marL="635000" indent="-342900">
              <a:buFont typeface="+mj-lt"/>
              <a:buAutoNum type="arabicPeriod" startAt="5"/>
            </a:pPr>
            <a:r>
              <a:rPr lang="en-US" sz="2400" dirty="0" smtClean="0"/>
              <a:t>Storm Prediction Center (Norman, OK)</a:t>
            </a:r>
          </a:p>
          <a:p>
            <a:pPr marL="1035050" lvl="1" indent="-342900">
              <a:spcAft>
                <a:spcPts val="1200"/>
              </a:spcAft>
            </a:pPr>
            <a:r>
              <a:rPr lang="en-US" sz="2000" dirty="0" smtClean="0"/>
              <a:t>Hazardous (Convective) Weather Guidance, Fire Weather Guidance</a:t>
            </a:r>
          </a:p>
          <a:p>
            <a:pPr marL="692150" lvl="1" indent="0">
              <a:buNone/>
            </a:pPr>
            <a:endParaRPr lang="en-US" dirty="0"/>
          </a:p>
        </p:txBody>
      </p:sp>
      <p:sp>
        <p:nvSpPr>
          <p:cNvPr id="3" name="Shape 326"/>
          <p:cNvSpPr txBox="1"/>
          <p:nvPr/>
        </p:nvSpPr>
        <p:spPr>
          <a:xfrm>
            <a:off x="865099" y="152400"/>
            <a:ext cx="73913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NWS DB Site-by-Site Weather Support </a:t>
            </a:r>
          </a:p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(Missions - Slide 2)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42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9300" indent="-457200">
              <a:spcAft>
                <a:spcPts val="1200"/>
              </a:spcAft>
              <a:buFont typeface="+mj-lt"/>
              <a:buAutoNum type="arabicPeriod" startAt="7"/>
            </a:pPr>
            <a:r>
              <a:rPr lang="en-US" sz="2400" dirty="0" smtClean="0"/>
              <a:t>NOAA Center for Weather &amp; Climate Prediction (College Park, MD)</a:t>
            </a:r>
          </a:p>
          <a:p>
            <a:pPr marL="1035050" lvl="1" indent="-342900">
              <a:spcAft>
                <a:spcPts val="1200"/>
              </a:spcAft>
            </a:pPr>
            <a:r>
              <a:rPr lang="en-US" sz="2000" dirty="0" smtClean="0"/>
              <a:t>Ocean Prediction Center – Open Ocean Marine Boundary Layer and Ocean Surface Guidance, Warning and Forecasts</a:t>
            </a:r>
          </a:p>
          <a:p>
            <a:pPr marL="1035050" lvl="1" indent="-342900">
              <a:spcAft>
                <a:spcPts val="1200"/>
              </a:spcAft>
            </a:pPr>
            <a:r>
              <a:rPr lang="en-US" sz="2000" dirty="0" smtClean="0"/>
              <a:t>Weather Prediction Center – National Guidance for </a:t>
            </a:r>
            <a:r>
              <a:rPr lang="en-US" sz="2000" dirty="0" err="1" smtClean="0"/>
              <a:t>Hydrometeorological</a:t>
            </a:r>
            <a:r>
              <a:rPr lang="en-US" sz="2000" dirty="0" smtClean="0"/>
              <a:t> Forecasts, and QPF, Winter Weather Desk, Alaska Desk</a:t>
            </a:r>
          </a:p>
          <a:p>
            <a:pPr marL="1035050" lvl="1" indent="-342900">
              <a:spcAft>
                <a:spcPts val="1200"/>
              </a:spcAft>
            </a:pPr>
            <a:r>
              <a:rPr lang="en-US" sz="2000" dirty="0" smtClean="0"/>
              <a:t>Climate Prediction Center – Climate Monitoring and Forecasts (week 2, monthly, seasonal, multi-seasonal)</a:t>
            </a:r>
          </a:p>
          <a:p>
            <a:pPr marL="1035050" lvl="1" indent="-342900"/>
            <a:r>
              <a:rPr lang="en-US" sz="2000" dirty="0" smtClean="0"/>
              <a:t>Central Operations &amp; Environmental Modeling Center – Numerical Weather &amp; Climate Prediction, Automated Analysis and Prediction</a:t>
            </a:r>
          </a:p>
          <a:p>
            <a:pPr marL="692150" lvl="1" indent="0">
              <a:buNone/>
            </a:pPr>
            <a:endParaRPr lang="en-US" dirty="0"/>
          </a:p>
        </p:txBody>
      </p:sp>
      <p:sp>
        <p:nvSpPr>
          <p:cNvPr id="3" name="Shape 326"/>
          <p:cNvSpPr txBox="1"/>
          <p:nvPr/>
        </p:nvSpPr>
        <p:spPr>
          <a:xfrm>
            <a:off x="865099" y="152400"/>
            <a:ext cx="73913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NWS DB Site-by-Site Weather Support </a:t>
            </a:r>
          </a:p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(Missions - Slide 3)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1280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smtClean="0"/>
              <a:t> NWS installing GOES-R/Himawari Direct Broadcast (DB) antenna's at 7 critical locations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 </a:t>
            </a:r>
            <a:r>
              <a:rPr lang="en-US" sz="2400" dirty="0" smtClean="0"/>
              <a:t>This capability essential to high reliability at critical NWS sites.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 </a:t>
            </a:r>
            <a:r>
              <a:rPr lang="en-US" sz="2400" dirty="0" smtClean="0"/>
              <a:t>NWS Weather Missions dependent on high availability of this data include all public weather service missions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 Marine Weather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 </a:t>
            </a:r>
            <a:r>
              <a:rPr lang="en-US" sz="2400" dirty="0" smtClean="0"/>
              <a:t>Aviation Weather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 Fire Weather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 </a:t>
            </a:r>
            <a:r>
              <a:rPr lang="en-US" sz="2400" dirty="0" smtClean="0"/>
              <a:t>Tropical Weather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 </a:t>
            </a:r>
            <a:r>
              <a:rPr lang="en-US" sz="2400" dirty="0" smtClean="0"/>
              <a:t>Public Warnings &amp; Forecasts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 </a:t>
            </a:r>
            <a:r>
              <a:rPr lang="en-US" sz="2400" dirty="0" smtClean="0"/>
              <a:t>Space Weather</a:t>
            </a:r>
          </a:p>
        </p:txBody>
      </p:sp>
      <p:sp>
        <p:nvSpPr>
          <p:cNvPr id="3" name="Shape 326"/>
          <p:cNvSpPr txBox="1"/>
          <p:nvPr/>
        </p:nvSpPr>
        <p:spPr>
          <a:xfrm>
            <a:off x="865099" y="152400"/>
            <a:ext cx="73913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 </a:t>
            </a:r>
          </a:p>
        </p:txBody>
      </p:sp>
    </p:spTree>
    <p:extLst>
      <p:ext uri="{BB962C8B-B14F-4D97-AF65-F5344CB8AC3E}">
        <p14:creationId xmlns:p14="http://schemas.microsoft.com/office/powerpoint/2010/main" val="380020241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7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8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9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0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5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</TotalTime>
  <Words>629</Words>
  <Application>Microsoft Office PowerPoint</Application>
  <PresentationFormat>On-screen Show (4:3)</PresentationFormat>
  <Paragraphs>138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17</vt:i4>
      </vt:variant>
      <vt:variant>
        <vt:lpstr>Slide Titles</vt:lpstr>
      </vt:variant>
      <vt:variant>
        <vt:i4>8</vt:i4>
      </vt:variant>
    </vt:vector>
  </HeadingPairs>
  <TitlesOfParts>
    <vt:vector size="25" baseType="lpstr">
      <vt:lpstr>2_Office Theme</vt:lpstr>
      <vt:lpstr>1_Office Theme</vt:lpstr>
      <vt:lpstr>Custom Design</vt:lpstr>
      <vt:lpstr>3_Office Theme</vt:lpstr>
      <vt:lpstr>1_Custom Design</vt:lpstr>
      <vt:lpstr>2_Custom Design</vt:lpstr>
      <vt:lpstr>3_Custom Design</vt:lpstr>
      <vt:lpstr>4_Custom Design</vt:lpstr>
      <vt:lpstr>5_Custom Design</vt:lpstr>
      <vt:lpstr>6_Custom Design</vt:lpstr>
      <vt:lpstr>7_Custom Design</vt:lpstr>
      <vt:lpstr>8_Custom Design</vt:lpstr>
      <vt:lpstr>9_Custom Design</vt:lpstr>
      <vt:lpstr>10_Custom Design</vt:lpstr>
      <vt:lpstr>11_Custom Design</vt:lpstr>
      <vt:lpstr>4_Office Theme</vt:lpstr>
      <vt:lpstr>5_Office Theme</vt:lpstr>
      <vt:lpstr>PowerPoint Presentation</vt:lpstr>
      <vt:lpstr>Key Product Generation Features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Elitzin</dc:creator>
  <cp:lastModifiedBy>Marco Calderon</cp:lastModifiedBy>
  <cp:revision>48</cp:revision>
  <cp:lastPrinted>2015-03-27T11:46:33Z</cp:lastPrinted>
  <dcterms:modified xsi:type="dcterms:W3CDTF">2015-03-27T13:29:32Z</dcterms:modified>
</cp:coreProperties>
</file>